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125" d="100"/>
          <a:sy n="125" d="100"/>
        </p:scale>
        <p:origin x="90"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378B30-6FA0-441A-8A7C-428C2AA96995}" type="datetimeFigureOut">
              <a:rPr lang="en-GB" smtClean="0"/>
              <a:t>10/04/2017</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08163F-1548-4763-B9B8-159B8B0C5CBC}" type="slidenum">
              <a:rPr lang="en-GB" smtClean="0"/>
              <a:t>‹#›</a:t>
            </a:fld>
            <a:endParaRPr lang="en-GB" dirty="0"/>
          </a:p>
        </p:txBody>
      </p:sp>
    </p:spTree>
    <p:extLst>
      <p:ext uri="{BB962C8B-B14F-4D97-AF65-F5344CB8AC3E}">
        <p14:creationId xmlns:p14="http://schemas.microsoft.com/office/powerpoint/2010/main" val="1908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anose="02020603050405020304" pitchFamily="18" charset="0"/>
                <a:ea typeface="+mn-ea"/>
                <a:cs typeface="Times New Roman" panose="02020603050405020304" pitchFamily="18" charset="0"/>
              </a:rPr>
              <a:t>The US Health care system is mostly termed as unique in the entire world. This is due to the various characteristics it exhibits. There is no uniform health system in the US, the system also lacks universal health care coverage and only a few recent legislation were enacted in the recent past to guide the health sector. Major source of funding is from the private sector where households, private funds and private businesses contribute the largest amount of funds in a federal government. Their contribution amounts to 48%. The federal government contribute 28% while the state and local government contribute 17%. Many people are covered by insurance though the premiums have been rising over time slowly by slowly. Cost of health care is rising by the day and major drivers would include inflation, increase in chronic diseases, and adoption of new technologies among others. </a:t>
            </a:r>
            <a:endParaRPr lang="en-GB" sz="1200" kern="1200" dirty="0" smtClean="0">
              <a:solidFill>
                <a:schemeClr val="tx1"/>
              </a:solidFill>
              <a:effectLst/>
              <a:latin typeface="Times New Roman" panose="02020603050405020304" pitchFamily="18" charset="0"/>
              <a:ea typeface="+mn-ea"/>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B908163F-1548-4763-B9B8-159B8B0C5CBC}" type="slidenum">
              <a:rPr lang="en-GB" smtClean="0"/>
              <a:t>2</a:t>
            </a:fld>
            <a:endParaRPr lang="en-GB" dirty="0"/>
          </a:p>
        </p:txBody>
      </p:sp>
    </p:spTree>
    <p:extLst>
      <p:ext uri="{BB962C8B-B14F-4D97-AF65-F5344CB8AC3E}">
        <p14:creationId xmlns:p14="http://schemas.microsoft.com/office/powerpoint/2010/main" val="3373407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anose="02020603050405020304" pitchFamily="18" charset="0"/>
                <a:ea typeface="+mn-ea"/>
                <a:cs typeface="Times New Roman" panose="02020603050405020304" pitchFamily="18" charset="0"/>
              </a:rPr>
              <a:t>There has been transformations over and over in the US health care system. Major transformations however were established in 1958 by Johnson who introduced Medicare and Medicaid health plans. These two plans allowed for children and the aged members of the society to receive treatment from convenient places where they could easily be accessed by the health personnel. There are recent changes in the US health care system that have been influenced by the national government. Major health plans are offered by the government and the recent major plan is the Obama care. The health insurance plan has however been dropped by the new government that was recently put into power. </a:t>
            </a:r>
            <a:endParaRPr lang="en-GB" sz="1200" kern="1200" dirty="0" smtClean="0">
              <a:solidFill>
                <a:schemeClr val="tx1"/>
              </a:solidFill>
              <a:effectLst/>
              <a:latin typeface="Times New Roman" panose="02020603050405020304" pitchFamily="18" charset="0"/>
              <a:ea typeface="+mn-ea"/>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B908163F-1548-4763-B9B8-159B8B0C5CBC}" type="slidenum">
              <a:rPr lang="en-GB" smtClean="0"/>
              <a:t>3</a:t>
            </a:fld>
            <a:endParaRPr lang="en-GB" dirty="0"/>
          </a:p>
        </p:txBody>
      </p:sp>
    </p:spTree>
    <p:extLst>
      <p:ext uri="{BB962C8B-B14F-4D97-AF65-F5344CB8AC3E}">
        <p14:creationId xmlns:p14="http://schemas.microsoft.com/office/powerpoint/2010/main" val="935251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anose="02020603050405020304" pitchFamily="18" charset="0"/>
                <a:ea typeface="+mn-ea"/>
                <a:cs typeface="Times New Roman" panose="02020603050405020304" pitchFamily="18" charset="0"/>
              </a:rPr>
              <a:t>There are various major developments that have taken place in the US. Recent, there has been an increase in the medical costs all over the United States of America. The increase in the costs could be attributed to inflation that has led to high demand for medical services. Additionally, there is also an increase in the level of engagement of the private sector in the health sector. Their increased activity has resulted to an increase in the quality of health in US. High technology has also been adopted and it facilitates offering of quality services to the patients thus healing them off their illnesses. Insurance covers are offered by the government and the private organizations. The recent big insurance cover in the US is the Obama care. </a:t>
            </a:r>
            <a:endParaRPr lang="en-GB" sz="1200" kern="1200" dirty="0" smtClean="0">
              <a:solidFill>
                <a:schemeClr val="tx1"/>
              </a:solidFill>
              <a:effectLst/>
              <a:latin typeface="Times New Roman" panose="02020603050405020304" pitchFamily="18" charset="0"/>
              <a:ea typeface="+mn-ea"/>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B908163F-1548-4763-B9B8-159B8B0C5CBC}" type="slidenum">
              <a:rPr lang="en-GB" smtClean="0"/>
              <a:t>4</a:t>
            </a:fld>
            <a:endParaRPr lang="en-GB" dirty="0"/>
          </a:p>
        </p:txBody>
      </p:sp>
    </p:spTree>
    <p:extLst>
      <p:ext uri="{BB962C8B-B14F-4D97-AF65-F5344CB8AC3E}">
        <p14:creationId xmlns:p14="http://schemas.microsoft.com/office/powerpoint/2010/main" val="466628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anose="02020603050405020304" pitchFamily="18" charset="0"/>
                <a:ea typeface="+mn-ea"/>
                <a:cs typeface="Times New Roman" panose="02020603050405020304" pitchFamily="18" charset="0"/>
              </a:rPr>
              <a:t>There are a variety of stakeholders that play different roles in the health industry in the US. The insurance companies are an example of stakeholders that provide medical solutions in the medical industry. They offer health insurance covers that assist to cover the Americans in case they are faced with various situations. The government is another stakeholder as it is the one that provides the major funding of the health care sector. The health care personnel are also a major stakeholder in the health care system. Through them, health care services can be rendered to patients and thus make them strong and healthy again. Pharmaceutical companies are also identified stakeholders as they provide medicines that are used to treat the patients that are demanding health care services. Lastly, patients are also stakeholders as they are the ones that demand the health services. </a:t>
            </a:r>
            <a:endParaRPr lang="en-GB" sz="1200" kern="1200" dirty="0" smtClean="0">
              <a:solidFill>
                <a:schemeClr val="tx1"/>
              </a:solidFill>
              <a:effectLst/>
              <a:latin typeface="Times New Roman" panose="02020603050405020304" pitchFamily="18" charset="0"/>
              <a:ea typeface="+mn-ea"/>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B908163F-1548-4763-B9B8-159B8B0C5CBC}" type="slidenum">
              <a:rPr lang="en-GB" smtClean="0"/>
              <a:t>5</a:t>
            </a:fld>
            <a:endParaRPr lang="en-GB" dirty="0"/>
          </a:p>
        </p:txBody>
      </p:sp>
    </p:spTree>
    <p:extLst>
      <p:ext uri="{BB962C8B-B14F-4D97-AF65-F5344CB8AC3E}">
        <p14:creationId xmlns:p14="http://schemas.microsoft.com/office/powerpoint/2010/main" val="2734621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anose="02020603050405020304" pitchFamily="18" charset="0"/>
                <a:ea typeface="+mn-ea"/>
                <a:cs typeface="Times New Roman" panose="02020603050405020304" pitchFamily="18" charset="0"/>
              </a:rPr>
              <a:t>The government creates rules and regulations that help to ensure that ethics have been upheld in the health sector. Additionally, the government provides funds that are used to develop the health sector. Through these funds, it is possible to purchase new technology that will be used in the treatment of major chronic diseases. Patient as stakeholders create the demand for the medical services. These patients experience a variety of health conditions where they seek the health services which forms the basis of demand. Insurance organizations provide insurance plans that help to ensure that the population is covered. Lastly, the health personnel offer their services to the sick patients to ensure a healthy population. </a:t>
            </a:r>
            <a:endParaRPr lang="en-GB" sz="1200" kern="1200" dirty="0" smtClean="0">
              <a:solidFill>
                <a:schemeClr val="tx1"/>
              </a:solidFill>
              <a:effectLst/>
              <a:latin typeface="Times New Roman" panose="02020603050405020304" pitchFamily="18" charset="0"/>
              <a:ea typeface="+mn-ea"/>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B908163F-1548-4763-B9B8-159B8B0C5CBC}" type="slidenum">
              <a:rPr lang="en-GB" smtClean="0"/>
              <a:t>6</a:t>
            </a:fld>
            <a:endParaRPr lang="en-GB" dirty="0"/>
          </a:p>
        </p:txBody>
      </p:sp>
    </p:spTree>
    <p:extLst>
      <p:ext uri="{BB962C8B-B14F-4D97-AF65-F5344CB8AC3E}">
        <p14:creationId xmlns:p14="http://schemas.microsoft.com/office/powerpoint/2010/main" val="14434742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76D441E6-A882-462C-9BAB-26848AF24B36}" type="datetimeFigureOut">
              <a:rPr lang="en-GB" smtClean="0"/>
              <a:t>10/04/2017</a:t>
            </a:fld>
            <a:endParaRPr lang="en-GB"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endParaRPr lang="en-GB" dirty="0"/>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833B2A1-1ADB-472B-8D08-6DEA0F34776D}" type="slidenum">
              <a:rPr lang="en-GB" smtClean="0"/>
              <a:t>‹#›</a:t>
            </a:fld>
            <a:endParaRPr lang="en-GB" dirty="0"/>
          </a:p>
        </p:txBody>
      </p:sp>
    </p:spTree>
    <p:extLst>
      <p:ext uri="{BB962C8B-B14F-4D97-AF65-F5344CB8AC3E}">
        <p14:creationId xmlns:p14="http://schemas.microsoft.com/office/powerpoint/2010/main" val="3188953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3153347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2236159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6400359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9323702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501111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39627533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18896833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166790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1467847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2155227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4279500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745992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3725058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1862508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2693450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D441E6-A882-462C-9BAB-26848AF24B36}" type="datetimeFigureOut">
              <a:rPr lang="en-GB" smtClean="0"/>
              <a:t>10/04/2017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833B2A1-1ADB-472B-8D08-6DEA0F34776D}" type="slidenum">
              <a:rPr lang="en-GB" smtClean="0"/>
              <a:t>‹#›</a:t>
            </a:fld>
            <a:endParaRPr lang="en-GB" dirty="0"/>
          </a:p>
        </p:txBody>
      </p:sp>
    </p:spTree>
    <p:extLst>
      <p:ext uri="{BB962C8B-B14F-4D97-AF65-F5344CB8AC3E}">
        <p14:creationId xmlns:p14="http://schemas.microsoft.com/office/powerpoint/2010/main" val="1534222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dirty="0"/>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76D441E6-A882-462C-9BAB-26848AF24B36}" type="datetimeFigureOut">
              <a:rPr lang="en-GB" smtClean="0"/>
              <a:t>10/04/2017</a:t>
            </a:fld>
            <a:endParaRPr lang="en-GB"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833B2A1-1ADB-472B-8D08-6DEA0F34776D}" type="slidenum">
              <a:rPr lang="en-GB" smtClean="0"/>
              <a:t>‹#›</a:t>
            </a:fld>
            <a:endParaRPr lang="en-GB" dirty="0"/>
          </a:p>
        </p:txBody>
      </p:sp>
    </p:spTree>
    <p:extLst>
      <p:ext uri="{BB962C8B-B14F-4D97-AF65-F5344CB8AC3E}">
        <p14:creationId xmlns:p14="http://schemas.microsoft.com/office/powerpoint/2010/main" val="192480251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0490" y="-138499"/>
            <a:ext cx="8825658" cy="2677648"/>
          </a:xfrm>
        </p:spPr>
        <p:txBody>
          <a:bodyPr/>
          <a:lstStyle/>
          <a:p>
            <a:pPr algn="ctr"/>
            <a:r>
              <a:rPr lang="en-US" dirty="0" smtClean="0">
                <a:latin typeface="Times New Roman" panose="02020603050405020304" pitchFamily="18" charset="0"/>
                <a:cs typeface="Times New Roman" panose="02020603050405020304" pitchFamily="18" charset="0"/>
              </a:rPr>
              <a:t>The U.S. Healthcare System </a:t>
            </a:r>
            <a:endParaRPr lang="en-GB"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618978" y="3194240"/>
            <a:ext cx="8825658" cy="861420"/>
          </a:xfrm>
        </p:spPr>
        <p:txBody>
          <a:bodyPr>
            <a:noAutofit/>
          </a:bodyPr>
          <a:lstStyle/>
          <a:p>
            <a:pPr algn="ctr"/>
            <a:r>
              <a:rPr lang="en-US" sz="2400" cap="none" dirty="0" smtClean="0">
                <a:latin typeface="Times New Roman" panose="02020603050405020304" pitchFamily="18" charset="0"/>
                <a:cs typeface="Times New Roman" panose="02020603050405020304" pitchFamily="18" charset="0"/>
              </a:rPr>
              <a:t>Angela Logan</a:t>
            </a:r>
          </a:p>
          <a:p>
            <a:pPr algn="ctr"/>
            <a:r>
              <a:rPr lang="en-US" sz="2400" dirty="0" smtClean="0">
                <a:latin typeface="Times New Roman" panose="02020603050405020304" pitchFamily="18" charset="0"/>
                <a:cs typeface="Times New Roman" panose="02020603050405020304" pitchFamily="18" charset="0"/>
              </a:rPr>
              <a:t>HCA205</a:t>
            </a:r>
            <a:r>
              <a:rPr lang="en-US" sz="2400" dirty="0">
                <a:latin typeface="Times New Roman" panose="02020603050405020304" pitchFamily="18" charset="0"/>
                <a:cs typeface="Times New Roman" panose="02020603050405020304" pitchFamily="18" charset="0"/>
              </a:rPr>
              <a:t>: Introduction to Health Care (</a:t>
            </a:r>
            <a:r>
              <a:rPr lang="en-US" sz="2400" dirty="0" smtClean="0">
                <a:latin typeface="Times New Roman" panose="02020603050405020304" pitchFamily="18" charset="0"/>
                <a:cs typeface="Times New Roman" panose="02020603050405020304" pitchFamily="18" charset="0"/>
              </a:rPr>
              <a:t>SAE1712A)</a:t>
            </a:r>
          </a:p>
          <a:p>
            <a:r>
              <a:rPr lang="en-US" sz="2400" dirty="0" smtClean="0">
                <a:latin typeface="Times New Roman" panose="02020603050405020304" pitchFamily="18" charset="0"/>
                <a:cs typeface="Times New Roman" panose="02020603050405020304" pitchFamily="18" charset="0"/>
              </a:rPr>
              <a:t>					Professor</a:t>
            </a:r>
            <a:r>
              <a:rPr lang="en-US" sz="2400" dirty="0">
                <a:latin typeface="Times New Roman" panose="02020603050405020304" pitchFamily="18" charset="0"/>
                <a:cs typeface="Times New Roman" panose="02020603050405020304" pitchFamily="18" charset="0"/>
              </a:rPr>
              <a:t>:  Teresa </a:t>
            </a:r>
            <a:r>
              <a:rPr lang="en-US" sz="2400" dirty="0" smtClean="0">
                <a:latin typeface="Times New Roman" panose="02020603050405020304" pitchFamily="18" charset="0"/>
                <a:cs typeface="Times New Roman" panose="02020603050405020304" pitchFamily="18" charset="0"/>
              </a:rPr>
              <a:t>Thomas</a:t>
            </a:r>
          </a:p>
          <a:p>
            <a:r>
              <a:rPr lang="en-US" sz="2400" dirty="0" smtClean="0">
                <a:latin typeface="Times New Roman" panose="02020603050405020304" pitchFamily="18" charset="0"/>
                <a:cs typeface="Times New Roman" panose="02020603050405020304" pitchFamily="18" charset="0"/>
              </a:rPr>
              <a:t>						April 10, 2017</a:t>
            </a:r>
          </a:p>
          <a:p>
            <a:endParaRPr lang="en-US" sz="1100" dirty="0" smtClean="0"/>
          </a:p>
          <a:p>
            <a:endParaRPr lang="en-US" sz="1100" cap="none" dirty="0" smtClean="0">
              <a:latin typeface="Times New Roman" panose="02020603050405020304" pitchFamily="18" charset="0"/>
              <a:cs typeface="Times New Roman" panose="02020603050405020304" pitchFamily="18" charset="0"/>
            </a:endParaRPr>
          </a:p>
          <a:p>
            <a:pPr algn="ctr"/>
            <a:r>
              <a:rPr lang="en-US" sz="3200" dirty="0" smtClean="0">
                <a:latin typeface="Times New Roman" panose="02020603050405020304" pitchFamily="18" charset="0"/>
                <a:cs typeface="Times New Roman" panose="02020603050405020304" pitchFamily="18" charset="0"/>
              </a:rPr>
              <a:t> </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7372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Introduction </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r>
              <a:rPr lang="en-US" sz="2400" dirty="0" smtClean="0">
                <a:latin typeface="Times New Roman" panose="02020603050405020304" pitchFamily="18" charset="0"/>
                <a:cs typeface="Times New Roman" panose="02020603050405020304" pitchFamily="18" charset="0"/>
              </a:rPr>
              <a:t>US health care system lacks uniform care coverage.</a:t>
            </a:r>
          </a:p>
          <a:p>
            <a:r>
              <a:rPr lang="en-US" sz="2400" dirty="0" smtClean="0">
                <a:latin typeface="Times New Roman" panose="02020603050405020304" pitchFamily="18" charset="0"/>
                <a:cs typeface="Times New Roman" panose="02020603050405020304" pitchFamily="18" charset="0"/>
              </a:rPr>
              <a:t>It’s a hybrid system where the private sector, including private funds, businesses and households are major sources of funds. </a:t>
            </a:r>
          </a:p>
          <a:p>
            <a:r>
              <a:rPr lang="en-US" sz="2400" dirty="0" smtClean="0">
                <a:latin typeface="Times New Roman" panose="02020603050405020304" pitchFamily="18" charset="0"/>
                <a:cs typeface="Times New Roman" panose="02020603050405020304" pitchFamily="18" charset="0"/>
              </a:rPr>
              <a:t>Federal government is only responsible for 28% spending. </a:t>
            </a:r>
          </a:p>
          <a:p>
            <a:r>
              <a:rPr lang="en-US" sz="2400" dirty="0" smtClean="0">
                <a:latin typeface="Times New Roman" panose="02020603050405020304" pitchFamily="18" charset="0"/>
                <a:cs typeface="Times New Roman" panose="02020603050405020304" pitchFamily="18" charset="0"/>
              </a:rPr>
              <a:t>State and local government were both responsible for only 17% spending (Friedberg et al, 2014).</a:t>
            </a:r>
          </a:p>
          <a:p>
            <a:r>
              <a:rPr lang="en-US" sz="2400" dirty="0" smtClean="0">
                <a:latin typeface="Times New Roman" panose="02020603050405020304" pitchFamily="18" charset="0"/>
                <a:cs typeface="Times New Roman" panose="02020603050405020304" pitchFamily="18" charset="0"/>
              </a:rPr>
              <a:t>Health costs are relatively high due to factors as an increase in chronic diseases, inflation, adoption of new technologies among other factors. </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7257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History of US healthcare system</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Major transformation in the health care system started during Johnson era (Friedberg et al, 2014).</a:t>
            </a:r>
          </a:p>
          <a:p>
            <a:r>
              <a:rPr lang="en-US" dirty="0" smtClean="0">
                <a:latin typeface="Times New Roman" panose="02020603050405020304" pitchFamily="18" charset="0"/>
                <a:cs typeface="Times New Roman" panose="02020603050405020304" pitchFamily="18" charset="0"/>
              </a:rPr>
              <a:t>There was the introduction of the Medicare and Medicaid systems, in the 1958. </a:t>
            </a:r>
          </a:p>
          <a:p>
            <a:r>
              <a:rPr lang="en-US" dirty="0" smtClean="0">
                <a:latin typeface="Times New Roman" panose="02020603050405020304" pitchFamily="18" charset="0"/>
                <a:cs typeface="Times New Roman" panose="02020603050405020304" pitchFamily="18" charset="0"/>
              </a:rPr>
              <a:t>Recent health care system has strongly been influenced by the National government (Eggleston &amp; Finkelstein, 2014). </a:t>
            </a:r>
          </a:p>
          <a:p>
            <a:r>
              <a:rPr lang="en-US" dirty="0" smtClean="0">
                <a:latin typeface="Times New Roman" panose="02020603050405020304" pitchFamily="18" charset="0"/>
                <a:cs typeface="Times New Roman" panose="02020603050405020304" pitchFamily="18" charset="0"/>
              </a:rPr>
              <a:t>The government has introduced health care plans and insurances. </a:t>
            </a:r>
          </a:p>
          <a:p>
            <a:r>
              <a:rPr lang="en-US" dirty="0" smtClean="0">
                <a:latin typeface="Times New Roman" panose="02020603050405020304" pitchFamily="18" charset="0"/>
                <a:cs typeface="Times New Roman" panose="02020603050405020304" pitchFamily="18" charset="0"/>
              </a:rPr>
              <a:t>Major insurance policy is the Obama care health insurance.  </a:t>
            </a:r>
          </a:p>
          <a:p>
            <a:r>
              <a:rPr lang="en-US" dirty="0" smtClean="0">
                <a:latin typeface="Times New Roman" panose="02020603050405020304" pitchFamily="18" charset="0"/>
                <a:cs typeface="Times New Roman" panose="02020603050405020304" pitchFamily="18" charset="0"/>
              </a:rPr>
              <a:t>The plan has however been dropped by the new government.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8923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Major developments</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Recently, increase in medical costs is one of the major developments.</a:t>
            </a:r>
          </a:p>
          <a:p>
            <a:r>
              <a:rPr lang="en-US" dirty="0">
                <a:latin typeface="Times New Roman" panose="02020603050405020304" pitchFamily="18" charset="0"/>
                <a:cs typeface="Times New Roman" panose="02020603050405020304" pitchFamily="18" charset="0"/>
              </a:rPr>
              <a:t> H</a:t>
            </a:r>
            <a:r>
              <a:rPr lang="en-US" dirty="0" smtClean="0">
                <a:latin typeface="Times New Roman" panose="02020603050405020304" pitchFamily="18" charset="0"/>
                <a:cs typeface="Times New Roman" panose="02020603050405020304" pitchFamily="18" charset="0"/>
              </a:rPr>
              <a:t>ealth care services are offered by many in the private sector (Friedberg et al, 2014).</a:t>
            </a:r>
          </a:p>
          <a:p>
            <a:r>
              <a:rPr lang="en-US" dirty="0" smtClean="0">
                <a:latin typeface="Times New Roman" panose="02020603050405020304" pitchFamily="18" charset="0"/>
                <a:cs typeface="Times New Roman" panose="02020603050405020304" pitchFamily="18" charset="0"/>
              </a:rPr>
              <a:t>High technology has been adopted to assist in fighting major chronic diseases that have arose. </a:t>
            </a:r>
          </a:p>
          <a:p>
            <a:r>
              <a:rPr lang="en-US" dirty="0" smtClean="0">
                <a:latin typeface="Times New Roman" panose="02020603050405020304" pitchFamily="18" charset="0"/>
                <a:cs typeface="Times New Roman" panose="02020603050405020304" pitchFamily="18" charset="0"/>
              </a:rPr>
              <a:t>A growth in the number of health insurance offered by the private sector. </a:t>
            </a:r>
          </a:p>
          <a:p>
            <a:r>
              <a:rPr lang="en-US" dirty="0" smtClean="0">
                <a:latin typeface="Times New Roman" panose="02020603050405020304" pitchFamily="18" charset="0"/>
                <a:cs typeface="Times New Roman" panose="02020603050405020304" pitchFamily="18" charset="0"/>
              </a:rPr>
              <a:t>Reduced engagement of the national government in matters public health (Eggleston &amp; Finkelstein, 2014). </a:t>
            </a:r>
          </a:p>
          <a:p>
            <a:r>
              <a:rPr lang="en-US" dirty="0" smtClean="0">
                <a:latin typeface="Times New Roman" panose="02020603050405020304" pitchFamily="18" charset="0"/>
                <a:cs typeface="Times New Roman" panose="02020603050405020304" pitchFamily="18" charset="0"/>
              </a:rPr>
              <a:t>Standardization of services all over the US.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5361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Identified stakeholders</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sz="3200" dirty="0" smtClean="0">
                <a:latin typeface="Times New Roman" panose="02020603050405020304" pitchFamily="18" charset="0"/>
                <a:cs typeface="Times New Roman" panose="02020603050405020304" pitchFamily="18" charset="0"/>
              </a:rPr>
              <a:t>Following are the major stakeholders in the US health care system (Eggleston &amp; Finkelstein, 2014). </a:t>
            </a:r>
          </a:p>
          <a:p>
            <a:pPr lvl="3"/>
            <a:r>
              <a:rPr lang="en-US" sz="3200" dirty="0" smtClean="0">
                <a:latin typeface="Times New Roman" panose="02020603050405020304" pitchFamily="18" charset="0"/>
                <a:cs typeface="Times New Roman" panose="02020603050405020304" pitchFamily="18" charset="0"/>
              </a:rPr>
              <a:t>The insurance companies </a:t>
            </a:r>
          </a:p>
          <a:p>
            <a:pPr lvl="3"/>
            <a:r>
              <a:rPr lang="en-US" sz="3200" dirty="0" smtClean="0">
                <a:latin typeface="Times New Roman" panose="02020603050405020304" pitchFamily="18" charset="0"/>
                <a:cs typeface="Times New Roman" panose="02020603050405020304" pitchFamily="18" charset="0"/>
              </a:rPr>
              <a:t>The government</a:t>
            </a:r>
          </a:p>
          <a:p>
            <a:pPr lvl="3"/>
            <a:r>
              <a:rPr lang="en-US" sz="3200" dirty="0" smtClean="0">
                <a:latin typeface="Times New Roman" panose="02020603050405020304" pitchFamily="18" charset="0"/>
                <a:cs typeface="Times New Roman" panose="02020603050405020304" pitchFamily="18" charset="0"/>
              </a:rPr>
              <a:t>Health care service personnel</a:t>
            </a:r>
          </a:p>
          <a:p>
            <a:pPr lvl="3"/>
            <a:r>
              <a:rPr lang="en-US" sz="3200" dirty="0" smtClean="0">
                <a:latin typeface="Times New Roman" panose="02020603050405020304" pitchFamily="18" charset="0"/>
                <a:cs typeface="Times New Roman" panose="02020603050405020304" pitchFamily="18" charset="0"/>
              </a:rPr>
              <a:t>The patients </a:t>
            </a:r>
          </a:p>
          <a:p>
            <a:pPr lvl="3"/>
            <a:r>
              <a:rPr lang="en-US" sz="3200" dirty="0" smtClean="0">
                <a:latin typeface="Times New Roman" panose="02020603050405020304" pitchFamily="18" charset="0"/>
                <a:cs typeface="Times New Roman" panose="02020603050405020304" pitchFamily="18" charset="0"/>
              </a:rPr>
              <a:t>Pharmaceutical companies </a:t>
            </a:r>
          </a:p>
          <a:p>
            <a:pPr lvl="3"/>
            <a:r>
              <a:rPr lang="en-US" sz="3200" dirty="0" smtClean="0">
                <a:latin typeface="Times New Roman" panose="02020603050405020304" pitchFamily="18" charset="0"/>
                <a:cs typeface="Times New Roman" panose="02020603050405020304" pitchFamily="18" charset="0"/>
              </a:rPr>
              <a:t>Physicians </a:t>
            </a:r>
          </a:p>
        </p:txBody>
      </p:sp>
    </p:spTree>
    <p:extLst>
      <p:ext uri="{BB962C8B-B14F-4D97-AF65-F5344CB8AC3E}">
        <p14:creationId xmlns:p14="http://schemas.microsoft.com/office/powerpoint/2010/main" val="3975467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Role of stakeholders</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They provide financial support to the health service delivery personnel (Zimlichman et al, 2013). </a:t>
            </a:r>
          </a:p>
          <a:p>
            <a:r>
              <a:rPr lang="en-US" dirty="0" smtClean="0">
                <a:latin typeface="Times New Roman" panose="02020603050405020304" pitchFamily="18" charset="0"/>
                <a:cs typeface="Times New Roman" panose="02020603050405020304" pitchFamily="18" charset="0"/>
              </a:rPr>
              <a:t>Create the demand for the health services. </a:t>
            </a:r>
          </a:p>
          <a:p>
            <a:r>
              <a:rPr lang="en-US" dirty="0" smtClean="0">
                <a:latin typeface="Times New Roman" panose="02020603050405020304" pitchFamily="18" charset="0"/>
                <a:cs typeface="Times New Roman" panose="02020603050405020304" pitchFamily="18" charset="0"/>
              </a:rPr>
              <a:t>Offering health insurance plans and covers. </a:t>
            </a:r>
          </a:p>
          <a:p>
            <a:r>
              <a:rPr lang="en-US" dirty="0" smtClean="0">
                <a:latin typeface="Times New Roman" panose="02020603050405020304" pitchFamily="18" charset="0"/>
                <a:cs typeface="Times New Roman" panose="02020603050405020304" pitchFamily="18" charset="0"/>
              </a:rPr>
              <a:t>They offer medicinal solutions that are used to treat the patients for various diseases. </a:t>
            </a:r>
          </a:p>
          <a:p>
            <a:r>
              <a:rPr lang="en-US" dirty="0" smtClean="0">
                <a:latin typeface="Times New Roman" panose="02020603050405020304" pitchFamily="18" charset="0"/>
                <a:cs typeface="Times New Roman" panose="02020603050405020304" pitchFamily="18" charset="0"/>
              </a:rPr>
              <a:t>They provide technology that is used to control the demand for the medical services (Friedberg et al, 2014).</a:t>
            </a:r>
          </a:p>
          <a:p>
            <a:r>
              <a:rPr lang="en-US" dirty="0" smtClean="0">
                <a:latin typeface="Times New Roman" panose="02020603050405020304" pitchFamily="18" charset="0"/>
                <a:cs typeface="Times New Roman" panose="02020603050405020304" pitchFamily="18" charset="0"/>
              </a:rPr>
              <a:t>Creating rules and regulations that govern how activities are done.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5335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References </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Zimlichman, E., Henderson, D., Tamir, O., Franz, C., Song, P., Yamin, C. K., ... &amp; Bates, D. W. (2013). Health care–associated infections: a meta-analysis of costs and financial impact on the US health care system. </a:t>
            </a:r>
            <a:r>
              <a:rPr lang="en-US" i="1" dirty="0">
                <a:latin typeface="Times New Roman" panose="02020603050405020304" pitchFamily="18" charset="0"/>
                <a:cs typeface="Times New Roman" panose="02020603050405020304" pitchFamily="18" charset="0"/>
              </a:rPr>
              <a:t>JAMA internal medicine</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173</a:t>
            </a:r>
            <a:r>
              <a:rPr lang="en-US" dirty="0">
                <a:latin typeface="Times New Roman" panose="02020603050405020304" pitchFamily="18" charset="0"/>
                <a:cs typeface="Times New Roman" panose="02020603050405020304" pitchFamily="18" charset="0"/>
              </a:rPr>
              <a:t>(22), 2039-2046</a:t>
            </a:r>
            <a:r>
              <a:rPr lang="en-US"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Friedberg, M. W., Chen, P. G., Van Busum, K. R., Aunon, F., Pham, C., Caloyeras, J., ... &amp; Crosson, F. J. (2014). Factors affecting physician professional satisfaction and their implications for patient care, health systems, and health policy. </a:t>
            </a:r>
            <a:r>
              <a:rPr lang="en-US" i="1" dirty="0">
                <a:latin typeface="Times New Roman" panose="02020603050405020304" pitchFamily="18" charset="0"/>
                <a:cs typeface="Times New Roman" panose="02020603050405020304" pitchFamily="18" charset="0"/>
              </a:rPr>
              <a:t>RAND Health Quarterly</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(4</a:t>
            </a:r>
            <a:r>
              <a:rPr lang="en-US"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Eggleston, E. M., &amp; Finkelstein, J. A. (2014). Finding the role of health care in population health. </a:t>
            </a:r>
            <a:r>
              <a:rPr lang="en-US" i="1" dirty="0">
                <a:latin typeface="Times New Roman" panose="02020603050405020304" pitchFamily="18" charset="0"/>
                <a:cs typeface="Times New Roman" panose="02020603050405020304" pitchFamily="18" charset="0"/>
              </a:rPr>
              <a:t>Jama</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311</a:t>
            </a:r>
            <a:r>
              <a:rPr lang="en-US" dirty="0">
                <a:latin typeface="Times New Roman" panose="02020603050405020304" pitchFamily="18" charset="0"/>
                <a:cs typeface="Times New Roman" panose="02020603050405020304" pitchFamily="18" charset="0"/>
              </a:rPr>
              <a:t>(8), 797-798.</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40303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91</TotalTime>
  <Words>1142</Words>
  <Application>Microsoft Office PowerPoint</Application>
  <PresentationFormat>Widescreen</PresentationFormat>
  <Paragraphs>57</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Century Gothic</vt:lpstr>
      <vt:lpstr>Times New Roman</vt:lpstr>
      <vt:lpstr>Wingdings 3</vt:lpstr>
      <vt:lpstr>Ion Boardroom</vt:lpstr>
      <vt:lpstr>The U.S. Healthcare System </vt:lpstr>
      <vt:lpstr>Introduction </vt:lpstr>
      <vt:lpstr>History of US healthcare system</vt:lpstr>
      <vt:lpstr>Major developments</vt:lpstr>
      <vt:lpstr>Identified stakeholders</vt:lpstr>
      <vt:lpstr>Role of stakeholders</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Symo</dc:creator>
  <cp:lastModifiedBy>Angela Logan</cp:lastModifiedBy>
  <cp:revision>45</cp:revision>
  <dcterms:created xsi:type="dcterms:W3CDTF">2017-04-10T03:57:00Z</dcterms:created>
  <dcterms:modified xsi:type="dcterms:W3CDTF">2017-04-11T01:16:48Z</dcterms:modified>
</cp:coreProperties>
</file>